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340" r:id="rId2"/>
    <p:sldId id="339" r:id="rId3"/>
    <p:sldId id="343" r:id="rId4"/>
    <p:sldId id="341" r:id="rId5"/>
    <p:sldId id="342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9" r:id="rId17"/>
    <p:sldId id="363" r:id="rId18"/>
    <p:sldId id="355" r:id="rId19"/>
    <p:sldId id="360" r:id="rId20"/>
    <p:sldId id="357" r:id="rId21"/>
    <p:sldId id="356" r:id="rId22"/>
    <p:sldId id="365" r:id="rId23"/>
    <p:sldId id="366" r:id="rId24"/>
    <p:sldId id="377" r:id="rId25"/>
    <p:sldId id="367" r:id="rId26"/>
    <p:sldId id="368" r:id="rId27"/>
    <p:sldId id="276" r:id="rId28"/>
    <p:sldId id="369" r:id="rId29"/>
    <p:sldId id="378" r:id="rId30"/>
    <p:sldId id="373" r:id="rId31"/>
    <p:sldId id="37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7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46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tafaghali/Caffe-CNN-Benchmarks/blob/master/Visualization/AlexNet_visualization.ipynb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Hyperparameters 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59C0B-F767-F24D-9B43-765C3DD78E18}"/>
              </a:ext>
            </a:extLst>
          </p:cNvPr>
          <p:cNvSpPr/>
          <p:nvPr/>
        </p:nvSpPr>
        <p:spPr>
          <a:xfrm>
            <a:off x="1079863" y="1329675"/>
            <a:ext cx="8064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Size of features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stride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Fully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neurons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of each type of layer?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what order?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35217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Rule of thumb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26884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61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</a:rPr>
              <a:t>AlexNet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and Geoffrey Hinton - </a:t>
            </a:r>
            <a:r>
              <a:rPr lang="en-US" dirty="0" err="1"/>
              <a:t>SuperVision</a:t>
            </a:r>
            <a:r>
              <a:rPr lang="en-US" dirty="0"/>
              <a:t> group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won the challenge by reducing the top-5 error from 26% to 15.3%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11x11, 5x5,3x3, convolutions, 5 conv layers, 3 fully connected layers, max pooling, dropout, data augmentation, </a:t>
            </a:r>
            <a:r>
              <a:rPr lang="en-US" dirty="0" err="1"/>
              <a:t>ReLU</a:t>
            </a:r>
            <a:r>
              <a:rPr lang="en-US" dirty="0"/>
              <a:t> activations, SGD with momentum.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drop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Parameters:</a:t>
            </a:r>
            <a:r>
              <a:rPr lang="en-US" dirty="0"/>
              <a:t> 60 million.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trained for 6 days simultaneously on two Nvidia </a:t>
            </a:r>
            <a:r>
              <a:rPr lang="en-US" dirty="0" err="1"/>
              <a:t>Geforce</a:t>
            </a:r>
            <a:r>
              <a:rPr lang="en-US" dirty="0"/>
              <a:t> GTX 580 GPUs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7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</a:rPr>
              <a:t>AlexNet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F9952-C4D9-CD42-A5E3-8EC3300F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0" y="1636651"/>
            <a:ext cx="11281500" cy="36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</a:rPr>
              <a:t>VGGNet</a:t>
            </a:r>
            <a:r>
              <a:rPr lang="en-US" sz="3200" dirty="0">
                <a:solidFill>
                  <a:schemeClr val="accent2"/>
                </a:solidFill>
              </a:rPr>
              <a:t> - 16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Deeper yet simpler 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3x3 convolutions, but lots of filters.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Trained on 4 GPUs for 2–3 weeks </a:t>
            </a:r>
          </a:p>
        </p:txBody>
      </p:sp>
    </p:spTree>
    <p:extLst>
      <p:ext uri="{BB962C8B-B14F-4D97-AF65-F5344CB8AC3E}">
        <p14:creationId xmlns:p14="http://schemas.microsoft.com/office/powerpoint/2010/main" val="251853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</a:rPr>
              <a:t>VGGNet</a:t>
            </a:r>
            <a:r>
              <a:rPr lang="en-US" sz="3200" dirty="0">
                <a:solidFill>
                  <a:schemeClr val="accent2"/>
                </a:solidFill>
              </a:rPr>
              <a:t> -16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AB844-7D70-A948-AA9F-84FDE98B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28" y="1007957"/>
            <a:ext cx="7594600" cy="44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3" y="546292"/>
            <a:ext cx="536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GoogleNet</a:t>
            </a:r>
            <a:r>
              <a:rPr lang="en-US" sz="3200" dirty="0">
                <a:solidFill>
                  <a:schemeClr val="accent2"/>
                </a:solidFill>
              </a:rPr>
              <a:t>/Inception(2014)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DE02-5B10-FF4C-AC8A-AD86409315E4}"/>
              </a:ext>
            </a:extLst>
          </p:cNvPr>
          <p:cNvSpPr/>
          <p:nvPr/>
        </p:nvSpPr>
        <p:spPr>
          <a:xfrm>
            <a:off x="746760" y="1373606"/>
            <a:ext cx="104970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achieved a top-5 error rate of 6.67%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based on several very small convolutions in order to drastically reduce the number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22 layer deep CNN but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reduced the number of parameters from 60 million (</a:t>
            </a:r>
            <a:r>
              <a:rPr lang="en-US" sz="2400" dirty="0" err="1">
                <a:latin typeface="Trebuchet MS" panose="020B0703020202090204" pitchFamily="34" charset="0"/>
              </a:rPr>
              <a:t>AlexNet</a:t>
            </a:r>
            <a:r>
              <a:rPr lang="en-US" sz="2400" dirty="0">
                <a:latin typeface="Trebuchet MS" panose="020B0703020202090204" pitchFamily="34" charset="0"/>
              </a:rPr>
              <a:t>) to 4 million.</a:t>
            </a:r>
          </a:p>
        </p:txBody>
      </p:sp>
    </p:spTree>
    <p:extLst>
      <p:ext uri="{BB962C8B-B14F-4D97-AF65-F5344CB8AC3E}">
        <p14:creationId xmlns:p14="http://schemas.microsoft.com/office/powerpoint/2010/main" val="137620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3" y="546292"/>
            <a:ext cx="536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GoogleNet</a:t>
            </a:r>
            <a:r>
              <a:rPr lang="en-US" sz="3200" dirty="0">
                <a:solidFill>
                  <a:schemeClr val="accent2"/>
                </a:solidFill>
              </a:rPr>
              <a:t>/Inception(2014)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7D82C-A4A8-5C4D-9F81-34DDFCF4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536700"/>
            <a:ext cx="10160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5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3" y="546292"/>
            <a:ext cx="536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GoogleNet</a:t>
            </a:r>
            <a:r>
              <a:rPr lang="en-US" sz="3200" dirty="0">
                <a:solidFill>
                  <a:schemeClr val="accent2"/>
                </a:solidFill>
              </a:rPr>
              <a:t>/Inception(2014)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DE02-5B10-FF4C-AC8A-AD86409315E4}"/>
              </a:ext>
            </a:extLst>
          </p:cNvPr>
          <p:cNvSpPr/>
          <p:nvPr/>
        </p:nvSpPr>
        <p:spPr>
          <a:xfrm>
            <a:off x="413657" y="1083733"/>
            <a:ext cx="104970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Trebuchet MS" panose="020B0703020202090204" pitchFamily="34" charset="0"/>
              </a:rPr>
              <a:t>Inception Module</a:t>
            </a:r>
            <a:r>
              <a:rPr lang="en-US" sz="2400" dirty="0">
                <a:latin typeface="Trebuchet MS" panose="020B0703020202090204" pitchFamily="34" charset="0"/>
              </a:rPr>
              <a:t>: 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perform a series of convolutions at different scales and subsequently aggregate the results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71FA3-C572-0040-A8B2-F829A320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8" y="2653393"/>
            <a:ext cx="7229897" cy="3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3" y="546292"/>
            <a:ext cx="536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GoogleNet</a:t>
            </a:r>
            <a:r>
              <a:rPr lang="en-US" sz="3200" dirty="0">
                <a:solidFill>
                  <a:schemeClr val="accent2"/>
                </a:solidFill>
              </a:rPr>
              <a:t>/Inception(2014)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DE02-5B10-FF4C-AC8A-AD86409315E4}"/>
              </a:ext>
            </a:extLst>
          </p:cNvPr>
          <p:cNvSpPr/>
          <p:nvPr/>
        </p:nvSpPr>
        <p:spPr>
          <a:xfrm>
            <a:off x="413657" y="1083733"/>
            <a:ext cx="104970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Trebuchet MS" panose="020B0703020202090204" pitchFamily="34" charset="0"/>
              </a:rPr>
              <a:t>Inception Module </a:t>
            </a:r>
            <a:r>
              <a:rPr lang="en-US" sz="2400" dirty="0">
                <a:latin typeface="Trebuchet MS" panose="020B0703020202090204" pitchFamily="34" charset="0"/>
              </a:rPr>
              <a:t>: 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perform a series of convolutions at different scales and subsequently aggregate the results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Trebuchet MS" panose="020B0703020202090204" pitchFamily="34" charset="0"/>
              </a:rPr>
              <a:t>1x1 convolutions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Dimensionality reduction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Of channel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Pooling of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7D26A-582D-C640-8154-AC7CDFF3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148" y="2400300"/>
            <a:ext cx="7503255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9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 and learning parameters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Expensive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3E2B-25A4-3A45-9F98-7304319048E0}"/>
              </a:ext>
            </a:extLst>
          </p:cNvPr>
          <p:cNvSpPr/>
          <p:nvPr/>
        </p:nvSpPr>
        <p:spPr>
          <a:xfrm>
            <a:off x="3436620" y="238737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  Bayesian Optimization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BD62F-382A-A547-87BD-D6D0AD5A9C4B}"/>
              </a:ext>
            </a:extLst>
          </p:cNvPr>
          <p:cNvSpPr/>
          <p:nvPr/>
        </p:nvSpPr>
        <p:spPr>
          <a:xfrm>
            <a:off x="8372371" y="202513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😏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016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3" y="546292"/>
            <a:ext cx="536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GoogleNet</a:t>
            </a:r>
            <a:r>
              <a:rPr lang="en-US" sz="3200" dirty="0">
                <a:solidFill>
                  <a:schemeClr val="accent2"/>
                </a:solidFill>
              </a:rPr>
              <a:t>/Inception(2014)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DE02-5B10-FF4C-AC8A-AD86409315E4}"/>
              </a:ext>
            </a:extLst>
          </p:cNvPr>
          <p:cNvSpPr/>
          <p:nvPr/>
        </p:nvSpPr>
        <p:spPr>
          <a:xfrm>
            <a:off x="1079864" y="1677359"/>
            <a:ext cx="10497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dirty="0"/>
              <a:t>The researchers pointed out that a 5x5 convolution can be more cheaply represented by two stacked 3x3 filters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CA599-39FE-8944-8EAF-8487305B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28" y="2399846"/>
            <a:ext cx="6086929" cy="39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3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6E5DB0-84E6-B747-AF0E-2C2ED9DFA653}"/>
              </a:ext>
            </a:extLst>
          </p:cNvPr>
          <p:cNvSpPr txBox="1"/>
          <p:nvPr/>
        </p:nvSpPr>
        <p:spPr>
          <a:xfrm>
            <a:off x="746760" y="1373606"/>
            <a:ext cx="10900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of 152 layers !! 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 rate of 3.6%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explicitly reformulates the layers as learning residual functions with reference to the layer inputs, instead of learning unreferenced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easier to optimize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gain accuracy from considerably increased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8× deeper than VGG nets but still having lower complexity</a:t>
            </a:r>
          </a:p>
        </p:txBody>
      </p:sp>
    </p:spTree>
    <p:extLst>
      <p:ext uri="{BB962C8B-B14F-4D97-AF65-F5344CB8AC3E}">
        <p14:creationId xmlns:p14="http://schemas.microsoft.com/office/powerpoint/2010/main" val="426928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10352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9E94D-3EE6-134E-916D-AEF5ADDC6D01}"/>
              </a:ext>
            </a:extLst>
          </p:cNvPr>
          <p:cNvSpPr/>
          <p:nvPr/>
        </p:nvSpPr>
        <p:spPr>
          <a:xfrm>
            <a:off x="2525521" y="1446526"/>
            <a:ext cx="6263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Residual mapping vs unreferenced mapping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A216-08EC-614D-A21C-78EF1641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00" y="2292350"/>
            <a:ext cx="5372980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91ADC-B668-584D-BC9C-564A2F02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2210506"/>
            <a:ext cx="976884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ED49E-C5BC-9643-B159-16EA0945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10" y="197750"/>
            <a:ext cx="3685829" cy="61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7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DenseNets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layer's feature map is concatenated </a:t>
            </a:r>
          </a:p>
          <a:p>
            <a:r>
              <a:rPr lang="en-US" sz="2400" dirty="0"/>
              <a:t>to the input of </a:t>
            </a:r>
            <a:r>
              <a:rPr lang="en-US" sz="2400" i="1" dirty="0"/>
              <a:t>every successive layer</a:t>
            </a:r>
            <a:r>
              <a:rPr lang="en-US" sz="2400" dirty="0"/>
              <a:t> within </a:t>
            </a:r>
          </a:p>
          <a:p>
            <a:r>
              <a:rPr lang="en-US" sz="2400" dirty="0"/>
              <a:t>a dense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directly</a:t>
            </a:r>
            <a:r>
              <a:rPr lang="en-US" sz="2400" dirty="0"/>
              <a:t> leverage the features from earlier</a:t>
            </a:r>
          </a:p>
          <a:p>
            <a:r>
              <a:rPr lang="en-US" sz="2400" dirty="0"/>
              <a:t> layers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swapping in the </a:t>
            </a:r>
            <a:r>
              <a:rPr lang="en-US" sz="2400" i="1" dirty="0"/>
              <a:t>dense block</a:t>
            </a:r>
            <a:r>
              <a:rPr lang="en-US" sz="2400" dirty="0"/>
              <a:t> as the repeated unit in </a:t>
            </a:r>
            <a:r>
              <a:rPr lang="en-US" sz="2400" dirty="0" err="1"/>
              <a:t>Resnets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0.8 million (DenseNet-100, k=12)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CECB6-3F5E-B241-8046-F57B4FF2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87" y="1430836"/>
            <a:ext cx="5069313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0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Deep CNNs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24222-BA8D-9948-8B30-3E06C8B9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14" y="1610143"/>
            <a:ext cx="9272866" cy="3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761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Visualization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918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Tradeoffs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68A18-9023-3E40-BD4E-D16D2825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219200"/>
            <a:ext cx="8470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18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699DCE-78F3-9146-B567-3F0B1924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31198"/>
              </p:ext>
            </p:extLst>
          </p:nvPr>
        </p:nvGraphicFramePr>
        <p:xfrm>
          <a:off x="650784" y="1265301"/>
          <a:ext cx="10616292" cy="345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0796">
                  <a:extLst>
                    <a:ext uri="{9D8B030D-6E8A-4147-A177-3AD203B41FA5}">
                      <a16:colId xmlns:a16="http://schemas.microsoft.com/office/drawing/2014/main" val="4243707327"/>
                    </a:ext>
                  </a:extLst>
                </a:gridCol>
                <a:gridCol w="10055496">
                  <a:extLst>
                    <a:ext uri="{9D8B030D-6E8A-4147-A177-3AD203B41FA5}">
                      <a16:colId xmlns:a16="http://schemas.microsoft.com/office/drawing/2014/main" val="1828366274"/>
                    </a:ext>
                  </a:extLst>
                </a:gridCol>
              </a:tblGrid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Brandon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Roherer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Deep CNN for Image Classification</a:t>
                      </a: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59286905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I. S. G. E. H. Alex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Krizhevsky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"ImageNet Classification with Deep Convolutional Neural Networks," NIPS, 2012.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2124837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ImageNet, "ILSVRC results," 2016. [Online]. Available: http://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www.image-net.org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/challenges/LSVRC/.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123321823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[4]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L. D. a. D. Yu, Deep Learning Methods and Applications,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1597093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[5]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G. I. Quo c V. Le Go ogle Brain, "A Tutorial on Deep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Learning,Part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 1: Nonlinear Classifiers and The Backpropagation Algorithm," December 2015.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1460501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[6]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LeCun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"Gradient-Based Learning Applied to document recognition".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7727413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[7]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J.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Schmidhuber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"Deep learning in neural networks: An overview," 12 September.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8678798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[8]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B. 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Bengio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"Learning Deep Architectures for AI".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75442580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[9]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R. F. (NYU), "Deep Learning Methods for Vision CVPR 2012".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2586435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[10]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S.-Y. L. Hyun Ah Song, Hierarchical Representation Using NMF.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74693072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[11]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C.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Szegedy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"Going deeper with convolutions," 2014.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144625559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Dr.karpathy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"CS231n Convolutional Neural Networks for Visual Recognition," 26 11 2016. [Online].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92228484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D. o. C. S. C. I. N. Y. U. Matthew D.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Zeiler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"Visualizing and Understanding Convolutional Networks,"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825390308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[14]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V. N. a. G. Hinton, "Rectified Linear Units improve Restricted Boltzmann Machines," International Conference on Machine Learning, 2010.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8867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651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for learning features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Convolutional features are trained to match spatial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flexible models, many hyper parameters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many trade-offs 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73299-0C7A-1648-8C39-4DF8D3C82E3B}"/>
              </a:ext>
            </a:extLst>
          </p:cNvPr>
          <p:cNvSpPr/>
          <p:nvPr/>
        </p:nvSpPr>
        <p:spPr>
          <a:xfrm>
            <a:off x="3882390" y="375600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performance (memory and time)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Accuracy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Depth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Better yet simpler feature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8289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Not just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3E2B-25A4-3A45-9F98-7304319048E0}"/>
              </a:ext>
            </a:extLst>
          </p:cNvPr>
          <p:cNvSpPr/>
          <p:nvPr/>
        </p:nvSpPr>
        <p:spPr>
          <a:xfrm>
            <a:off x="1079862" y="1529729"/>
            <a:ext cx="10187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2D (or 3D) data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features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9283-F75E-8147-BA09-6E1C5756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8" y="2089573"/>
            <a:ext cx="4328233" cy="419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22DA4-77CD-A247-AD1C-EE38E18A0FED}"/>
              </a:ext>
            </a:extLst>
          </p:cNvPr>
          <p:cNvSpPr txBox="1"/>
          <p:nvPr/>
        </p:nvSpPr>
        <p:spPr>
          <a:xfrm>
            <a:off x="3589757" y="1376537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E19A-6D35-3840-BDF2-0EF46A10F270}"/>
              </a:ext>
            </a:extLst>
          </p:cNvPr>
          <p:cNvCxnSpPr/>
          <p:nvPr/>
        </p:nvCxnSpPr>
        <p:spPr>
          <a:xfrm>
            <a:off x="7080302" y="176519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4EC74-ACA1-AC4C-992C-75442B6C9938}"/>
              </a:ext>
            </a:extLst>
          </p:cNvPr>
          <p:cNvGrpSpPr/>
          <p:nvPr/>
        </p:nvGrpSpPr>
        <p:grpSpPr>
          <a:xfrm rot="5400000">
            <a:off x="1371207" y="3445516"/>
            <a:ext cx="3907899" cy="738664"/>
            <a:chOff x="4433329" y="1462837"/>
            <a:chExt cx="3156507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169C58-EEA6-6E47-9034-3847F8EB41BB}"/>
                </a:ext>
              </a:extLst>
            </p:cNvPr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103328-3144-5E41-B640-E12BE1DF4E94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60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0FB92-E914-B34F-A100-0558458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46" y="2042314"/>
            <a:ext cx="4328233" cy="4196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2803A-5F79-1243-8A96-F6CAACB9F26B}"/>
              </a:ext>
            </a:extLst>
          </p:cNvPr>
          <p:cNvSpPr txBox="1"/>
          <p:nvPr/>
        </p:nvSpPr>
        <p:spPr>
          <a:xfrm>
            <a:off x="3720386" y="1329279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DEA3C4-26C4-7B4F-8EC4-5506709EB587}"/>
              </a:ext>
            </a:extLst>
          </p:cNvPr>
          <p:cNvCxnSpPr/>
          <p:nvPr/>
        </p:nvCxnSpPr>
        <p:spPr>
          <a:xfrm>
            <a:off x="7210931" y="1717941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A42F8-A312-AC44-ACFF-723B2B6E4964}"/>
              </a:ext>
            </a:extLst>
          </p:cNvPr>
          <p:cNvGrpSpPr/>
          <p:nvPr/>
        </p:nvGrpSpPr>
        <p:grpSpPr>
          <a:xfrm rot="5400000">
            <a:off x="1258052" y="3285008"/>
            <a:ext cx="4103462" cy="1258806"/>
            <a:chOff x="4275366" y="1252761"/>
            <a:chExt cx="3314470" cy="1016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AE153-D04C-7A48-BEC8-DB15989D4CFC}"/>
                </a:ext>
              </a:extLst>
            </p:cNvPr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CE9E30-441E-B847-BCD4-88805B6609D7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00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3AAF7-4C16-224B-9661-F3B6832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3" y="1997548"/>
            <a:ext cx="4328233" cy="4196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23116-0BF2-F348-AE4A-7FDC317C6A98}"/>
              </a:ext>
            </a:extLst>
          </p:cNvPr>
          <p:cNvSpPr txBox="1"/>
          <p:nvPr/>
        </p:nvSpPr>
        <p:spPr>
          <a:xfrm>
            <a:off x="3622414" y="827314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B8269F-C951-2446-B4CB-C32555058160}"/>
              </a:ext>
            </a:extLst>
          </p:cNvPr>
          <p:cNvCxnSpPr/>
          <p:nvPr/>
        </p:nvCxnSpPr>
        <p:spPr>
          <a:xfrm>
            <a:off x="7112959" y="1673176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F22A0D-6D94-2749-93D2-FD226C1D31AE}"/>
              </a:ext>
            </a:extLst>
          </p:cNvPr>
          <p:cNvGrpSpPr/>
          <p:nvPr/>
        </p:nvGrpSpPr>
        <p:grpSpPr>
          <a:xfrm rot="5400000">
            <a:off x="1099829" y="3256192"/>
            <a:ext cx="4071566" cy="1258805"/>
            <a:chOff x="4301129" y="1314325"/>
            <a:chExt cx="3288707" cy="10167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8103C-F0E4-4347-8029-D22E455AE12C}"/>
                </a:ext>
              </a:extLst>
            </p:cNvPr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9AAF23-CBE5-EB40-8A54-959AEC49B399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50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 become limitations themselves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? </a:t>
            </a:r>
          </a:p>
        </p:txBody>
      </p:sp>
    </p:spTree>
    <p:extLst>
      <p:ext uri="{BB962C8B-B14F-4D97-AF65-F5344CB8AC3E}">
        <p14:creationId xmlns:p14="http://schemas.microsoft.com/office/powerpoint/2010/main" val="45115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FC8CB-6AE7-DD44-B6FA-E4602B02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89606-C09C-1A49-889A-38AAC4E6405A}"/>
              </a:ext>
            </a:extLst>
          </p:cNvPr>
          <p:cNvSpPr txBox="1"/>
          <p:nvPr/>
        </p:nvSpPr>
        <p:spPr>
          <a:xfrm>
            <a:off x="3727972" y="66314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D3E9F-EA3F-3C47-9D86-AA079F2C7ECD}"/>
              </a:ext>
            </a:extLst>
          </p:cNvPr>
          <p:cNvCxnSpPr/>
          <p:nvPr/>
        </p:nvCxnSpPr>
        <p:spPr>
          <a:xfrm>
            <a:off x="7880403" y="135821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B3521D-49ED-0844-A950-1D3E418A38E3}"/>
              </a:ext>
            </a:extLst>
          </p:cNvPr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328F7-7548-CD42-8441-A9ED0951F0FB}"/>
                </a:ext>
              </a:extLst>
            </p:cNvPr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EE5AE1-7F85-6E49-B9B4-A1B1008CB638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9185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3334</TotalTime>
  <Words>811</Words>
  <Application>Microsoft Macintosh PowerPoint</Application>
  <PresentationFormat>Widescreen</PresentationFormat>
  <Paragraphs>233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Courier New</vt:lpstr>
      <vt:lpstr>Segoe UI Semibold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210</cp:revision>
  <dcterms:created xsi:type="dcterms:W3CDTF">2018-10-24T05:58:30Z</dcterms:created>
  <dcterms:modified xsi:type="dcterms:W3CDTF">2018-11-26T00:48:18Z</dcterms:modified>
</cp:coreProperties>
</file>